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8" r:id="rId6"/>
    <p:sldId id="257" r:id="rId7"/>
    <p:sldId id="258" r:id="rId8"/>
    <p:sldId id="259" r:id="rId9"/>
    <p:sldId id="260" r:id="rId10"/>
    <p:sldId id="261" r:id="rId11"/>
    <p:sldId id="265" r:id="rId12"/>
    <p:sldId id="262" r:id="rId13"/>
    <p:sldId id="263" r:id="rId14"/>
    <p:sldId id="269" r:id="rId15"/>
    <p:sldId id="266" r:id="rId16"/>
    <p:sldId id="267" r:id="rId1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441A14-BFEB-497D-8388-89B505DD5D22}" v="864" dt="2023-10-10T07:43:30.358"/>
    <p1510:client id="{BB8A3EF7-97AD-477C-A596-73A03DAB868B}" v="1785" vWet="1787" dt="2023-10-10T14:42:31.037"/>
    <p1510:client id="{E6C7993D-92A5-4D27-96A7-60E3021E5390}" v="1250" vWet="1252" dt="2023-10-10T07:43:23.507"/>
    <p1510:client id="{FB9AEE7F-7BBC-4705-AE94-0DF9B9E93DE8}" v="1010" dt="2023-10-10T14:48:52.5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269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265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7693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90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88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14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20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2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73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578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839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75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923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47766EE-4192-4B2D-A5A0-F60F9A5F7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Kemiske forbindelser">
            <a:extLst>
              <a:ext uri="{FF2B5EF4-FFF2-40B4-BE49-F238E27FC236}">
                <a16:creationId xmlns:a16="http://schemas.microsoft.com/office/drawing/2014/main" id="{5227AA9A-F725-A979-3E4B-0C018BEEE5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664A62-D0CB-4F7E-9B51-BA22140714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9931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bg1">
                  <a:alpha val="30000"/>
                </a:schemeClr>
              </a:gs>
              <a:gs pos="80000">
                <a:schemeClr val="bg1">
                  <a:alpha val="15000"/>
                </a:schemeClr>
              </a:gs>
              <a:gs pos="0">
                <a:schemeClr val="bg1">
                  <a:alpha val="0"/>
                </a:schemeClr>
              </a:gs>
              <a:gs pos="20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F97C6C8-C63B-E3C4-5104-526C51407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5473" y="1998924"/>
            <a:ext cx="5541054" cy="2213621"/>
          </a:xfrm>
        </p:spPr>
        <p:txBody>
          <a:bodyPr>
            <a:normAutofit/>
          </a:bodyPr>
          <a:lstStyle/>
          <a:p>
            <a:pPr algn="ctr"/>
            <a:r>
              <a:rPr lang="da-DK"/>
              <a:t>Kemisk ligevægt og Le </a:t>
            </a:r>
            <a:r>
              <a:rPr lang="da-DK" err="1"/>
              <a:t>Chatelier</a:t>
            </a:r>
            <a:endParaRPr lang="da-DK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5C99E36C-1341-2B11-E88C-CDD94BD296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80419" y="4300833"/>
            <a:ext cx="4431162" cy="1191873"/>
          </a:xfrm>
        </p:spPr>
        <p:txBody>
          <a:bodyPr>
            <a:normAutofit/>
          </a:bodyPr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758816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8CC508C-6804-2424-3FD2-A92C9387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da-DK" sz="2500"/>
              <a:t>Reagensglas 6 + 7 – Opvarmning/Afkøling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492C7F7-FDE0-22C6-3328-369890E0D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33297"/>
            <a:ext cx="3816096" cy="3843666"/>
          </a:xfrm>
        </p:spPr>
        <p:txBody>
          <a:bodyPr>
            <a:normAutofit fontScale="70000" lnSpcReduction="20000"/>
          </a:bodyPr>
          <a:lstStyle/>
          <a:p>
            <a:r>
              <a:rPr lang="da-DK" sz="2900" dirty="0"/>
              <a:t>Hypotese</a:t>
            </a:r>
          </a:p>
          <a:p>
            <a:pPr marL="0" indent="0">
              <a:buNone/>
            </a:pPr>
            <a:r>
              <a:rPr lang="da-DK" sz="2000" dirty="0"/>
              <a:t>Forventer ved opvarmning at den bliver lysere</a:t>
            </a:r>
          </a:p>
          <a:p>
            <a:pPr marL="0" indent="0">
              <a:buNone/>
            </a:pPr>
            <a:r>
              <a:rPr lang="da-DK" sz="2000" dirty="0"/>
              <a:t>Forventer ved afkøling at den bliver mørkere</a:t>
            </a:r>
          </a:p>
          <a:p>
            <a:r>
              <a:rPr lang="da-DK" sz="2900" dirty="0"/>
              <a:t>Observation</a:t>
            </a:r>
          </a:p>
          <a:p>
            <a:pPr marL="0" indent="0">
              <a:buNone/>
            </a:pPr>
            <a:r>
              <a:rPr lang="da-DK" sz="2000" dirty="0"/>
              <a:t>Når vi tilføjede varme blev den lysere og det modsatte hvis vi sænkede temperaturen</a:t>
            </a:r>
          </a:p>
          <a:p>
            <a:r>
              <a:rPr lang="da-DK" sz="2900" dirty="0"/>
              <a:t>Forklaring</a:t>
            </a:r>
          </a:p>
          <a:p>
            <a:pPr marL="0" indent="0">
              <a:buNone/>
            </a:pPr>
            <a:r>
              <a:rPr lang="da-DK" sz="2000" dirty="0"/>
              <a:t>Reaktionen går hurtigere med højere temperatur (Endoterm)</a:t>
            </a:r>
          </a:p>
          <a:p>
            <a:pPr marL="0" indent="0">
              <a:buNone/>
            </a:pPr>
            <a:r>
              <a:rPr lang="da-DK" sz="2000" dirty="0"/>
              <a:t>Reaktionen går langsommere med lavere temperatur</a:t>
            </a:r>
            <a:br>
              <a:rPr lang="da-DK" sz="2000" dirty="0"/>
            </a:br>
            <a:r>
              <a:rPr lang="da-DK" sz="2000" dirty="0"/>
              <a:t>(Exoterm)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481AA3E-A8EA-AB99-BBDB-7AFEE129A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76" b="18491"/>
          <a:stretch/>
        </p:blipFill>
        <p:spPr bwMode="auto"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251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1F17F4-CBF3-A910-FEF5-A0F64AA5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da-DK" dirty="0"/>
              <a:t>Bonus Slide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3DD8F5E-6879-8A90-7795-DC83E7541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da-DK" sz="2000"/>
              <a:t>Hvilket indgreb ændre ligevægtskonstanten K</a:t>
            </a:r>
            <a:endParaRPr lang="da-DK" sz="2000" dirty="0"/>
          </a:p>
          <a:p>
            <a:pPr marL="0" indent="0">
              <a:buNone/>
            </a:pPr>
            <a:r>
              <a:rPr lang="da-DK" sz="1200"/>
              <a:t>Øge temperaturen -&gt; forløber den i endoterm retning</a:t>
            </a:r>
          </a:p>
          <a:p>
            <a:pPr marL="0" indent="0">
              <a:buNone/>
            </a:pPr>
            <a:r>
              <a:rPr lang="da-DK" sz="1200"/>
              <a:t>Endoterme reaktioner -&gt; kræver varme</a:t>
            </a:r>
          </a:p>
          <a:p>
            <a:pPr marL="0" indent="0">
              <a:buNone/>
            </a:pPr>
            <a:r>
              <a:rPr lang="da-DK" sz="1200"/>
              <a:t>Sænke temperatur -&gt; Forløber den i </a:t>
            </a:r>
            <a:r>
              <a:rPr lang="da-DK" sz="1200" err="1"/>
              <a:t>exoterme</a:t>
            </a:r>
            <a:r>
              <a:rPr lang="da-DK" sz="1200"/>
              <a:t> retning</a:t>
            </a:r>
          </a:p>
          <a:p>
            <a:pPr marL="0" indent="0">
              <a:buNone/>
            </a:pPr>
            <a:r>
              <a:rPr lang="da-DK" sz="1200" err="1"/>
              <a:t>Exoterme</a:t>
            </a:r>
            <a:r>
              <a:rPr lang="da-DK" sz="1200"/>
              <a:t> reaktioner -&gt; Frigiver varme</a:t>
            </a:r>
          </a:p>
          <a:p>
            <a:r>
              <a:rPr lang="da-DK" sz="2000" dirty="0"/>
              <a:t>Hvad gør en katalysator ved reaktionen</a:t>
            </a:r>
          </a:p>
          <a:p>
            <a:pPr marL="0" indent="0">
              <a:buNone/>
            </a:pPr>
            <a:r>
              <a:rPr lang="da-DK" sz="1400"/>
              <a:t>Ligevægten </a:t>
            </a:r>
            <a:r>
              <a:rPr lang="da-DK" sz="1400" dirty="0"/>
              <a:t>vil </a:t>
            </a:r>
            <a:r>
              <a:rPr lang="da-DK" sz="1400"/>
              <a:t>ikke ændres, dog </a:t>
            </a:r>
            <a:r>
              <a:rPr lang="da-DK" sz="1400" dirty="0"/>
              <a:t>vil </a:t>
            </a:r>
            <a:r>
              <a:rPr lang="da-DK" sz="1400"/>
              <a:t>reaktion hastigheden øges ved brug af en katalysator</a:t>
            </a:r>
            <a:endParaRPr lang="da-DK" sz="1400" dirty="0"/>
          </a:p>
        </p:txBody>
      </p:sp>
      <p:pic>
        <p:nvPicPr>
          <p:cNvPr id="13" name="Picture 4" descr="Molekylærstruktur og periodisk system på et skrivebord">
            <a:extLst>
              <a:ext uri="{FF2B5EF4-FFF2-40B4-BE49-F238E27FC236}">
                <a16:creationId xmlns:a16="http://schemas.microsoft.com/office/drawing/2014/main" id="{1E510F7C-D591-C509-A5EA-4016090B77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24" r="37739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48323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9F7152-586C-2926-995C-07571E350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da-DK"/>
              <a:t>Hypotese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8CD1A24B-F319-7490-41FA-FC04B166772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2333297"/>
                <a:ext cx="3816096" cy="3843666"/>
              </a:xfrm>
            </p:spPr>
            <p:txBody>
              <a:bodyPr>
                <a:normAutofit/>
              </a:bodyPr>
              <a:lstStyle/>
              <a:p>
                <a:r>
                  <a:rPr lang="da-DK" sz="1600"/>
                  <a:t>Hvad sker der hvis man tilsætter vand (fortynder) ligevægtsblandinger?</a:t>
                </a:r>
              </a:p>
              <a:p>
                <a:pPr marL="0" indent="0">
                  <a:buNone/>
                </a:pPr>
                <a:r>
                  <a:rPr lang="da-DK" sz="1400"/>
                  <a:t>Koncentrationen på venstre side bliver mindre end større, så derfor går reaktionen mod venstre</a:t>
                </a:r>
              </a:p>
              <a:p>
                <a:pPr marL="0" indent="0">
                  <a:buNone/>
                </a:pPr>
                <a:r>
                  <a:rPr lang="da-DK" sz="1400"/>
                  <a:t>Farverne bliver også svagere pga. de bliver fortyndet</a:t>
                </a:r>
              </a:p>
              <a:p>
                <a:pPr marL="0" indent="0">
                  <a:buNone/>
                </a:pPr>
                <a:endParaRPr lang="da-DK" sz="140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2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𝐹</m:t>
                      </m:r>
                      <m:sSup>
                        <m:sSupPr>
                          <m:ctrlP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p>
                          </m:sSup>
                        </m:e>
                        <m:sup>
                          <m: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</m:sup>
                      </m:sSup>
                      <m:d>
                        <m:dPr>
                          <m:ctrlP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𝑎𝑞</m:t>
                          </m:r>
                        </m:e>
                      </m:d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𝑆𝐶𝑁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d>
                        <m:dPr>
                          <m:ctrlP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𝑎𝑞</m:t>
                          </m:r>
                        </m:e>
                      </m:d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⇌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𝐹𝑒𝑆𝐶</m:t>
                      </m:r>
                      <m:sSup>
                        <m:sSupPr>
                          <m:ctrlP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  <m:sup>
                          <m: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</m:sup>
                      </m:sSup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(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𝑎𝑞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da-DK" sz="12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da-DK" sz="12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          Grøn/brun      farveløs           Forholdsvis rød</a:t>
                </a:r>
              </a:p>
              <a:p>
                <a:pPr marL="0" indent="0">
                  <a:buNone/>
                </a:pPr>
                <a:r>
                  <a:rPr lang="da-DK" sz="1400"/>
                  <a:t> </a:t>
                </a:r>
              </a:p>
            </p:txBody>
          </p:sp>
        </mc:Choice>
        <mc:Fallback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8CD1A24B-F319-7490-41FA-FC04B16677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2333297"/>
                <a:ext cx="3816096" cy="3843666"/>
              </a:xfrm>
              <a:blipFill>
                <a:blip r:embed="rId2"/>
                <a:stretch>
                  <a:fillRect l="-639" t="-476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Forsker undersøger vækst i en petriskål">
            <a:extLst>
              <a:ext uri="{FF2B5EF4-FFF2-40B4-BE49-F238E27FC236}">
                <a16:creationId xmlns:a16="http://schemas.microsoft.com/office/drawing/2014/main" id="{7C57E1F9-18A0-103C-5470-23BE8115E0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65" r="14404" b="-1"/>
          <a:stretch/>
        </p:blipFill>
        <p:spPr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45889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5687199-6A16-8BFD-C4F6-7555835C1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da-DK"/>
              <a:t>Konklusion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437F128-861D-74C2-EC53-F1D6B94C0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33297"/>
            <a:ext cx="3816096" cy="3843666"/>
          </a:xfrm>
        </p:spPr>
        <p:txBody>
          <a:bodyPr>
            <a:normAutofit lnSpcReduction="10000"/>
          </a:bodyPr>
          <a:lstStyle/>
          <a:p>
            <a:r>
              <a:rPr lang="da-DK" sz="2000"/>
              <a:t>Reagensglas 2: Blev rød</a:t>
            </a:r>
          </a:p>
          <a:p>
            <a:r>
              <a:rPr lang="da-DK" sz="2000"/>
              <a:t>Reagensglas 3: Blev gennemsigtig</a:t>
            </a:r>
          </a:p>
          <a:p>
            <a:r>
              <a:rPr lang="da-DK" sz="2000"/>
              <a:t>Reagensglas 4: Meget mørke rød</a:t>
            </a:r>
          </a:p>
          <a:p>
            <a:r>
              <a:rPr lang="da-DK" sz="2000"/>
              <a:t>Hjælpe reaktion : Hvid og bundfald</a:t>
            </a:r>
          </a:p>
          <a:p>
            <a:r>
              <a:rPr lang="da-DK" sz="2000"/>
              <a:t>Reagensglas 5: Tydelig rød og bundfald</a:t>
            </a:r>
          </a:p>
          <a:p>
            <a:r>
              <a:rPr lang="da-DK" sz="2000"/>
              <a:t>Reagensglas 6 og 7: Skifter mellem lys og mørk</a:t>
            </a:r>
          </a:p>
          <a:p>
            <a:endParaRPr lang="da-DK" sz="200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EE98CA1-4E08-84E3-7E59-0AD2238F24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21" b="21345"/>
          <a:stretch/>
        </p:blipFill>
        <p:spPr bwMode="auto"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6119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A8AAC95-3719-4BCD-B710-4160043D9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3A6D7BA-50E4-42FE-A0E3-FC42B7EC4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2767722"/>
            <a:ext cx="3021543" cy="1532055"/>
          </a:xfrm>
          <a:custGeom>
            <a:avLst/>
            <a:gdLst>
              <a:gd name="connsiteX0" fmla="*/ 3021543 w 3021543"/>
              <a:gd name="connsiteY0" fmla="*/ 0 h 1532055"/>
              <a:gd name="connsiteX1" fmla="*/ 2963800 w 3021543"/>
              <a:gd name="connsiteY1" fmla="*/ 7730 h 1532055"/>
              <a:gd name="connsiteX2" fmla="*/ 2793803 w 3021543"/>
              <a:gd name="connsiteY2" fmla="*/ 25704 h 1532055"/>
              <a:gd name="connsiteX3" fmla="*/ 2414348 w 3021543"/>
              <a:gd name="connsiteY3" fmla="*/ 31695 h 1532055"/>
              <a:gd name="connsiteX4" fmla="*/ 2091558 w 3021543"/>
              <a:gd name="connsiteY4" fmla="*/ 29298 h 1532055"/>
              <a:gd name="connsiteX5" fmla="*/ 1645319 w 3021543"/>
              <a:gd name="connsiteY5" fmla="*/ 30497 h 1532055"/>
              <a:gd name="connsiteX6" fmla="*/ 1243602 w 3021543"/>
              <a:gd name="connsiteY6" fmla="*/ 64048 h 1532055"/>
              <a:gd name="connsiteX7" fmla="*/ 753851 w 3021543"/>
              <a:gd name="connsiteY7" fmla="*/ 61651 h 1532055"/>
              <a:gd name="connsiteX8" fmla="*/ 465465 w 3021543"/>
              <a:gd name="connsiteY8" fmla="*/ 123960 h 1532055"/>
              <a:gd name="connsiteX9" fmla="*/ 546416 w 3021543"/>
              <a:gd name="connsiteY9" fmla="*/ 145529 h 1532055"/>
              <a:gd name="connsiteX10" fmla="*/ 689091 w 3021543"/>
              <a:gd name="connsiteY10" fmla="*/ 192260 h 1532055"/>
              <a:gd name="connsiteX11" fmla="*/ 704269 w 3021543"/>
              <a:gd name="connsiteY11" fmla="*/ 222217 h 1532055"/>
              <a:gd name="connsiteX12" fmla="*/ 683020 w 3021543"/>
              <a:gd name="connsiteY12" fmla="*/ 236595 h 1532055"/>
              <a:gd name="connsiteX13" fmla="*/ 621295 w 3021543"/>
              <a:gd name="connsiteY13" fmla="*/ 264155 h 1532055"/>
              <a:gd name="connsiteX14" fmla="*/ 848968 w 3021543"/>
              <a:gd name="connsiteY14" fmla="*/ 304896 h 1532055"/>
              <a:gd name="connsiteX15" fmla="*/ 768018 w 3021543"/>
              <a:gd name="connsiteY15" fmla="*/ 330059 h 1532055"/>
              <a:gd name="connsiteX16" fmla="*/ 684032 w 3021543"/>
              <a:gd name="connsiteY16" fmla="*/ 348032 h 1532055"/>
              <a:gd name="connsiteX17" fmla="*/ 592962 w 3021543"/>
              <a:gd name="connsiteY17" fmla="*/ 361213 h 1532055"/>
              <a:gd name="connsiteX18" fmla="*/ 509988 w 3021543"/>
              <a:gd name="connsiteY18" fmla="*/ 387575 h 1532055"/>
              <a:gd name="connsiteX19" fmla="*/ 726531 w 3021543"/>
              <a:gd name="connsiteY19" fmla="*/ 398359 h 1532055"/>
              <a:gd name="connsiteX20" fmla="*/ 614212 w 3021543"/>
              <a:gd name="connsiteY20" fmla="*/ 422324 h 1532055"/>
              <a:gd name="connsiteX21" fmla="*/ 522131 w 3021543"/>
              <a:gd name="connsiteY21" fmla="*/ 453478 h 1532055"/>
              <a:gd name="connsiteX22" fmla="*/ 457370 w 3021543"/>
              <a:gd name="connsiteY22" fmla="*/ 467857 h 1532055"/>
              <a:gd name="connsiteX23" fmla="*/ 388562 w 3021543"/>
              <a:gd name="connsiteY23" fmla="*/ 471452 h 1532055"/>
              <a:gd name="connsiteX24" fmla="*/ 372372 w 3021543"/>
              <a:gd name="connsiteY24" fmla="*/ 494218 h 1532055"/>
              <a:gd name="connsiteX25" fmla="*/ 393622 w 3021543"/>
              <a:gd name="connsiteY25" fmla="*/ 518184 h 1532055"/>
              <a:gd name="connsiteX26" fmla="*/ 426002 w 3021543"/>
              <a:gd name="connsiteY26" fmla="*/ 520580 h 1532055"/>
              <a:gd name="connsiteX27" fmla="*/ 619271 w 3021543"/>
              <a:gd name="connsiteY27" fmla="*/ 526571 h 1532055"/>
              <a:gd name="connsiteX28" fmla="*/ 0 w 3021543"/>
              <a:gd name="connsiteY28" fmla="*/ 579294 h 1532055"/>
              <a:gd name="connsiteX29" fmla="*/ 83986 w 3021543"/>
              <a:gd name="connsiteY29" fmla="*/ 611647 h 1532055"/>
              <a:gd name="connsiteX30" fmla="*/ 112319 w 3021543"/>
              <a:gd name="connsiteY30" fmla="*/ 700317 h 1532055"/>
              <a:gd name="connsiteX31" fmla="*/ 215531 w 3021543"/>
              <a:gd name="connsiteY31" fmla="*/ 750643 h 1532055"/>
              <a:gd name="connsiteX32" fmla="*/ 282315 w 3021543"/>
              <a:gd name="connsiteY32" fmla="*/ 768617 h 1532055"/>
              <a:gd name="connsiteX33" fmla="*/ 435109 w 3021543"/>
              <a:gd name="connsiteY33" fmla="*/ 794979 h 1532055"/>
              <a:gd name="connsiteX34" fmla="*/ 457370 w 3021543"/>
              <a:gd name="connsiteY34" fmla="*/ 838116 h 1532055"/>
              <a:gd name="connsiteX35" fmla="*/ 476596 w 3021543"/>
              <a:gd name="connsiteY35" fmla="*/ 886046 h 1532055"/>
              <a:gd name="connsiteX36" fmla="*/ 517071 w 3021543"/>
              <a:gd name="connsiteY36" fmla="*/ 917200 h 1532055"/>
              <a:gd name="connsiteX37" fmla="*/ 202377 w 3021543"/>
              <a:gd name="connsiteY37" fmla="*/ 912407 h 1532055"/>
              <a:gd name="connsiteX38" fmla="*/ 557546 w 3021543"/>
              <a:gd name="connsiteY38" fmla="*/ 1013060 h 1532055"/>
              <a:gd name="connsiteX39" fmla="*/ 526178 w 3021543"/>
              <a:gd name="connsiteY39" fmla="*/ 1052602 h 1532055"/>
              <a:gd name="connsiteX40" fmla="*/ 720459 w 3021543"/>
              <a:gd name="connsiteY40" fmla="*/ 1106523 h 1532055"/>
              <a:gd name="connsiteX41" fmla="*/ 616236 w 3021543"/>
              <a:gd name="connsiteY41" fmla="*/ 1112514 h 1532055"/>
              <a:gd name="connsiteX42" fmla="*/ 1222353 w 3021543"/>
              <a:gd name="connsiteY42" fmla="*/ 1337785 h 1532055"/>
              <a:gd name="connsiteX43" fmla="*/ 2087511 w 3021543"/>
              <a:gd name="connsiteY43" fmla="*/ 1500747 h 1532055"/>
              <a:gd name="connsiteX44" fmla="*/ 2425479 w 3021543"/>
              <a:gd name="connsiteY44" fmla="*/ 1531901 h 1532055"/>
              <a:gd name="connsiteX45" fmla="*/ 2809994 w 3021543"/>
              <a:gd name="connsiteY45" fmla="*/ 1522315 h 1532055"/>
              <a:gd name="connsiteX46" fmla="*/ 2953618 w 3021543"/>
              <a:gd name="connsiteY46" fmla="*/ 1512448 h 1532055"/>
              <a:gd name="connsiteX47" fmla="*/ 3021543 w 3021543"/>
              <a:gd name="connsiteY47" fmla="*/ 1502657 h 153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532055">
                <a:moveTo>
                  <a:pt x="3021543" y="0"/>
                </a:moveTo>
                <a:lnTo>
                  <a:pt x="2963800" y="7730"/>
                </a:lnTo>
                <a:cubicBezTo>
                  <a:pt x="2907134" y="14919"/>
                  <a:pt x="2850469" y="24506"/>
                  <a:pt x="2793803" y="25704"/>
                </a:cubicBezTo>
                <a:cubicBezTo>
                  <a:pt x="2667318" y="29298"/>
                  <a:pt x="2539821" y="20911"/>
                  <a:pt x="2414348" y="31695"/>
                </a:cubicBezTo>
                <a:cubicBezTo>
                  <a:pt x="2307089" y="41281"/>
                  <a:pt x="2198818" y="30497"/>
                  <a:pt x="2091558" y="29298"/>
                </a:cubicBezTo>
                <a:cubicBezTo>
                  <a:pt x="1942812" y="28100"/>
                  <a:pt x="1793053" y="19713"/>
                  <a:pt x="1645319" y="30497"/>
                </a:cubicBezTo>
                <a:cubicBezTo>
                  <a:pt x="1510738" y="38885"/>
                  <a:pt x="1376158" y="41281"/>
                  <a:pt x="1243602" y="64048"/>
                </a:cubicBezTo>
                <a:cubicBezTo>
                  <a:pt x="1079677" y="76030"/>
                  <a:pt x="916765" y="68841"/>
                  <a:pt x="753851" y="61651"/>
                </a:cubicBezTo>
                <a:cubicBezTo>
                  <a:pt x="653675" y="56858"/>
                  <a:pt x="554511" y="41281"/>
                  <a:pt x="465465" y="123960"/>
                </a:cubicBezTo>
                <a:cubicBezTo>
                  <a:pt x="489751" y="143132"/>
                  <a:pt x="519095" y="139537"/>
                  <a:pt x="546416" y="145529"/>
                </a:cubicBezTo>
                <a:cubicBezTo>
                  <a:pt x="594986" y="157511"/>
                  <a:pt x="643557" y="169493"/>
                  <a:pt x="689091" y="192260"/>
                </a:cubicBezTo>
                <a:cubicBezTo>
                  <a:pt x="699210" y="197053"/>
                  <a:pt x="708317" y="206639"/>
                  <a:pt x="704269" y="222217"/>
                </a:cubicBezTo>
                <a:cubicBezTo>
                  <a:pt x="701234" y="234199"/>
                  <a:pt x="691115" y="234199"/>
                  <a:pt x="683020" y="236595"/>
                </a:cubicBezTo>
                <a:cubicBezTo>
                  <a:pt x="664806" y="243785"/>
                  <a:pt x="642545" y="238992"/>
                  <a:pt x="621295" y="264155"/>
                </a:cubicBezTo>
                <a:cubicBezTo>
                  <a:pt x="702245" y="277336"/>
                  <a:pt x="780160" y="252172"/>
                  <a:pt x="848968" y="304896"/>
                </a:cubicBezTo>
                <a:cubicBezTo>
                  <a:pt x="823671" y="331257"/>
                  <a:pt x="795339" y="325266"/>
                  <a:pt x="768018" y="330059"/>
                </a:cubicBezTo>
                <a:cubicBezTo>
                  <a:pt x="739685" y="334852"/>
                  <a:pt x="712365" y="343240"/>
                  <a:pt x="684032" y="348032"/>
                </a:cubicBezTo>
                <a:cubicBezTo>
                  <a:pt x="653675" y="354023"/>
                  <a:pt x="623319" y="355222"/>
                  <a:pt x="592962" y="361213"/>
                </a:cubicBezTo>
                <a:cubicBezTo>
                  <a:pt x="567666" y="366006"/>
                  <a:pt x="540345" y="357618"/>
                  <a:pt x="509988" y="387575"/>
                </a:cubicBezTo>
                <a:cubicBezTo>
                  <a:pt x="584867" y="409143"/>
                  <a:pt x="652663" y="376790"/>
                  <a:pt x="726531" y="398359"/>
                </a:cubicBezTo>
                <a:cubicBezTo>
                  <a:pt x="683020" y="417531"/>
                  <a:pt x="647604" y="411539"/>
                  <a:pt x="614212" y="422324"/>
                </a:cubicBezTo>
                <a:cubicBezTo>
                  <a:pt x="583855" y="433108"/>
                  <a:pt x="547428" y="421126"/>
                  <a:pt x="522131" y="453478"/>
                </a:cubicBezTo>
                <a:cubicBezTo>
                  <a:pt x="502905" y="478641"/>
                  <a:pt x="482668" y="482236"/>
                  <a:pt x="457370" y="467857"/>
                </a:cubicBezTo>
                <a:cubicBezTo>
                  <a:pt x="435109" y="454676"/>
                  <a:pt x="410824" y="458271"/>
                  <a:pt x="388562" y="471452"/>
                </a:cubicBezTo>
                <a:cubicBezTo>
                  <a:pt x="380468" y="476245"/>
                  <a:pt x="372372" y="482236"/>
                  <a:pt x="372372" y="494218"/>
                </a:cubicBezTo>
                <a:cubicBezTo>
                  <a:pt x="372372" y="510994"/>
                  <a:pt x="382491" y="515787"/>
                  <a:pt x="393622" y="518184"/>
                </a:cubicBezTo>
                <a:cubicBezTo>
                  <a:pt x="403741" y="520580"/>
                  <a:pt x="415883" y="522977"/>
                  <a:pt x="426002" y="520580"/>
                </a:cubicBezTo>
                <a:cubicBezTo>
                  <a:pt x="490762" y="507399"/>
                  <a:pt x="554511" y="528968"/>
                  <a:pt x="619271" y="526571"/>
                </a:cubicBezTo>
                <a:cubicBezTo>
                  <a:pt x="415883" y="578096"/>
                  <a:pt x="210471" y="561321"/>
                  <a:pt x="0" y="579294"/>
                </a:cubicBezTo>
                <a:cubicBezTo>
                  <a:pt x="27321" y="615241"/>
                  <a:pt x="62737" y="585286"/>
                  <a:pt x="83986" y="611647"/>
                </a:cubicBezTo>
                <a:cubicBezTo>
                  <a:pt x="63748" y="666766"/>
                  <a:pt x="71844" y="696722"/>
                  <a:pt x="112319" y="700317"/>
                </a:cubicBezTo>
                <a:cubicBezTo>
                  <a:pt x="151782" y="703912"/>
                  <a:pt x="194281" y="684740"/>
                  <a:pt x="215531" y="750643"/>
                </a:cubicBezTo>
                <a:cubicBezTo>
                  <a:pt x="221602" y="771014"/>
                  <a:pt x="259042" y="765023"/>
                  <a:pt x="282315" y="768617"/>
                </a:cubicBezTo>
                <a:cubicBezTo>
                  <a:pt x="332909" y="777005"/>
                  <a:pt x="386539" y="768617"/>
                  <a:pt x="435109" y="794979"/>
                </a:cubicBezTo>
                <a:cubicBezTo>
                  <a:pt x="454335" y="804565"/>
                  <a:pt x="467489" y="811754"/>
                  <a:pt x="457370" y="838116"/>
                </a:cubicBezTo>
                <a:cubicBezTo>
                  <a:pt x="447252" y="865675"/>
                  <a:pt x="460406" y="875261"/>
                  <a:pt x="476596" y="886046"/>
                </a:cubicBezTo>
                <a:cubicBezTo>
                  <a:pt x="488739" y="894433"/>
                  <a:pt x="506953" y="892037"/>
                  <a:pt x="517071" y="917200"/>
                </a:cubicBezTo>
                <a:cubicBezTo>
                  <a:pt x="410824" y="913605"/>
                  <a:pt x="307612" y="893235"/>
                  <a:pt x="202377" y="912407"/>
                </a:cubicBezTo>
                <a:cubicBezTo>
                  <a:pt x="317731" y="960337"/>
                  <a:pt x="444216" y="957940"/>
                  <a:pt x="557546" y="1013060"/>
                </a:cubicBezTo>
                <a:cubicBezTo>
                  <a:pt x="553499" y="1032232"/>
                  <a:pt x="527190" y="1023844"/>
                  <a:pt x="526178" y="1052602"/>
                </a:cubicBezTo>
                <a:cubicBezTo>
                  <a:pt x="585879" y="1082558"/>
                  <a:pt x="657723" y="1062188"/>
                  <a:pt x="720459" y="1106523"/>
                </a:cubicBezTo>
                <a:cubicBezTo>
                  <a:pt x="684032" y="1126893"/>
                  <a:pt x="650640" y="1093342"/>
                  <a:pt x="616236" y="1112514"/>
                </a:cubicBezTo>
                <a:cubicBezTo>
                  <a:pt x="627367" y="1141273"/>
                  <a:pt x="1131283" y="1318613"/>
                  <a:pt x="1222353" y="1337785"/>
                </a:cubicBezTo>
                <a:cubicBezTo>
                  <a:pt x="1407527" y="1377327"/>
                  <a:pt x="1940788" y="1477980"/>
                  <a:pt x="2087511" y="1500747"/>
                </a:cubicBezTo>
                <a:cubicBezTo>
                  <a:pt x="2200841" y="1517522"/>
                  <a:pt x="2313160" y="1530703"/>
                  <a:pt x="2425479" y="1531901"/>
                </a:cubicBezTo>
                <a:cubicBezTo>
                  <a:pt x="2553988" y="1533099"/>
                  <a:pt x="2681485" y="1527108"/>
                  <a:pt x="2809994" y="1522315"/>
                </a:cubicBezTo>
                <a:cubicBezTo>
                  <a:pt x="2858058" y="1520518"/>
                  <a:pt x="2905933" y="1517372"/>
                  <a:pt x="2953618" y="1512448"/>
                </a:cubicBezTo>
                <a:lnTo>
                  <a:pt x="3021543" y="1502657"/>
                </a:lnTo>
                <a:close/>
              </a:path>
            </a:pathLst>
          </a:custGeom>
          <a:solidFill>
            <a:srgbClr val="32B775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BCDBAA-E2D4-B4E2-D7E2-8251146F7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38199"/>
            <a:ext cx="3816095" cy="5338763"/>
          </a:xfrm>
        </p:spPr>
        <p:txBody>
          <a:bodyPr>
            <a:normAutofit/>
          </a:bodyPr>
          <a:lstStyle/>
          <a:p>
            <a:r>
              <a:rPr lang="da-DK"/>
              <a:t>Ligevægts konstanten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55443931-77E5-3886-A5E0-C870EC9B9F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302332" y="838199"/>
                <a:ext cx="6051468" cy="5338763"/>
              </a:xfrm>
            </p:spPr>
            <p:txBody>
              <a:bodyPr anchor="ctr">
                <a:normAutofit/>
              </a:bodyPr>
              <a:lstStyle/>
              <a:p>
                <a:pPr marL="0" indent="0"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𝐹</m:t>
                      </m:r>
                      <m:sSup>
                        <m:sSupPr>
                          <m:ctrlP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3+</m:t>
                          </m:r>
                        </m:sup>
                      </m:sSup>
                      <m:r>
                        <a:rPr lang="da-DK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da-DK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𝑆𝐶</m:t>
                      </m:r>
                      <m:sSup>
                        <m:sSupPr>
                          <m:ctrlP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</m:sup>
                      </m:sSup>
                      <m:r>
                        <a:rPr lang="da-DK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⇌</m:t>
                      </m:r>
                      <m:r>
                        <a:rPr lang="da-DK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𝐹𝑒𝑆𝐶</m:t>
                      </m:r>
                      <m:sSup>
                        <m:sSupPr>
                          <m:ctrlP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2+</m:t>
                          </m:r>
                        </m:sup>
                      </m:sSup>
                    </m:oMath>
                  </m:oMathPara>
                </a14:m>
                <a:endParaRPr lang="da-DK" sz="2000" i="1" dirty="0">
                  <a:effectLst/>
                  <a:latin typeface="Cambria Math" panose="020405030504060302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𝐾</m:t>
                      </m:r>
                      <m:r>
                        <a:rPr lang="da-DK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["/>
                              <m:endChr m:val="]"/>
                              <m:ctrlPr>
                                <a:rPr lang="da-DK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da-DK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𝐹𝑒𝑆𝐶</m:t>
                              </m:r>
                              <m:sSup>
                                <m:sSupPr>
                                  <m:ctrlPr>
                                    <a:rPr lang="da-DK" sz="20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a-DK" sz="20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e>
                                <m:sup>
                                  <m:r>
                                    <a:rPr lang="da-DK" sz="20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e>
                          </m:d>
                        </m:num>
                        <m:den>
                          <m:d>
                            <m:dPr>
                              <m:begChr m:val="["/>
                              <m:endChr m:val="]"/>
                              <m:ctrlPr>
                                <a:rPr lang="da-DK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da-DK" sz="20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𝐹</m:t>
                              </m:r>
                              <m:sSup>
                                <m:sSupPr>
                                  <m:ctrlPr>
                                    <a:rPr lang="da-DK" sz="20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a-DK" sz="20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da-DK" sz="20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3+</m:t>
                                  </m:r>
                                </m:sup>
                              </m:sSup>
                            </m:e>
                          </m:d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·[</m:t>
                          </m:r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𝑆𝐶𝑁</m:t>
                          </m:r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]</m:t>
                          </m:r>
                        </m:den>
                      </m:f>
                    </m:oMath>
                  </m:oMathPara>
                </a14:m>
                <a:endParaRPr lang="da-DK" sz="20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𝑀</m:t>
                          </m:r>
                        </m:e>
                        <m:sup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da-DK" sz="20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55443931-77E5-3886-A5E0-C870EC9B9F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02332" y="838199"/>
                <a:ext cx="6051468" cy="533876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2892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ortrappe og søjler til en majestætisk bygning">
            <a:extLst>
              <a:ext uri="{FF2B5EF4-FFF2-40B4-BE49-F238E27FC236}">
                <a16:creationId xmlns:a16="http://schemas.microsoft.com/office/drawing/2014/main" id="{97216615-C24F-B939-C51C-0F91BED536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1570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96A5669-283D-0EAB-E375-DF2B2BB17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416721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i="1">
                <a:solidFill>
                  <a:schemeClr val="bg1"/>
                </a:solidFill>
              </a:rPr>
              <a:t>Hvad er Le chatelier’s lov?</a:t>
            </a:r>
          </a:p>
        </p:txBody>
      </p:sp>
    </p:spTree>
    <p:extLst>
      <p:ext uri="{BB962C8B-B14F-4D97-AF65-F5344CB8AC3E}">
        <p14:creationId xmlns:p14="http://schemas.microsoft.com/office/powerpoint/2010/main" val="2463822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F59D9F5-5102-D614-D423-25144228B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da-DK"/>
              <a:t>Reagensglas 1 – Reference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E14DB4BD-64C4-9265-4A5F-9967CB3F0C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333297"/>
                <a:ext cx="4619621" cy="384366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i="1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𝐹</m:t>
                      </m:r>
                      <m:sSup>
                        <m:sSupPr>
                          <m:ctrlP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3+</m:t>
                          </m:r>
                        </m:sup>
                      </m:sSup>
                      <m:r>
                        <a:rPr lang="da-DK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da-DK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𝑆𝐶</m:t>
                      </m:r>
                      <m:sSup>
                        <m:sSupPr>
                          <m:ctrlP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</m:sup>
                      </m:sSup>
                      <m:r>
                        <a:rPr lang="da-DK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⇌</m:t>
                      </m:r>
                      <m:r>
                        <a:rPr lang="da-DK" sz="20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𝐹𝑒𝑆𝐶</m:t>
                      </m:r>
                      <m:sSup>
                        <m:sSupPr>
                          <m:ctrlP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da-DK" sz="20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2+</m:t>
                          </m:r>
                        </m:sup>
                      </m:sSup>
                    </m:oMath>
                  </m:oMathPara>
                </a14:m>
                <a:endParaRPr lang="da-DK" sz="2000" dirty="0"/>
              </a:p>
              <a:p>
                <a:r>
                  <a:rPr lang="da-DK" sz="2000" dirty="0"/>
                  <a:t>Hypotese</a:t>
                </a:r>
              </a:p>
              <a:p>
                <a:pPr marL="0" indent="0">
                  <a:buNone/>
                </a:pPr>
                <a:r>
                  <a:rPr lang="da-DK" sz="1400" dirty="0"/>
                  <a:t>Ingen </a:t>
                </a:r>
                <a:r>
                  <a:rPr lang="da-DK" sz="1400" dirty="0" err="1"/>
                  <a:t>forventelse</a:t>
                </a:r>
                <a:endParaRPr lang="da-DK" sz="1400" dirty="0"/>
              </a:p>
              <a:p>
                <a:r>
                  <a:rPr lang="da-DK" sz="2000" dirty="0"/>
                  <a:t>Observation</a:t>
                </a:r>
              </a:p>
              <a:p>
                <a:pPr marL="0" indent="0">
                  <a:buNone/>
                </a:pPr>
                <a:r>
                  <a:rPr lang="da-DK" sz="1400" dirty="0"/>
                  <a:t>Nul og niks</a:t>
                </a:r>
              </a:p>
              <a:p>
                <a:r>
                  <a:rPr lang="da-DK" sz="2000" dirty="0"/>
                  <a:t>Forklaring</a:t>
                </a:r>
              </a:p>
              <a:p>
                <a:pPr marL="0" indent="0">
                  <a:buNone/>
                </a:pPr>
                <a:r>
                  <a:rPr lang="da-DK" sz="1400"/>
                  <a:t>Der bliver ikke tilsat noget, så dermed forbliver den i sin oprindelige form/farve</a:t>
                </a:r>
                <a:endParaRPr lang="da-DK" sz="1400" dirty="0"/>
              </a:p>
            </p:txBody>
          </p:sp>
        </mc:Choice>
        <mc:Fallback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E14DB4BD-64C4-9265-4A5F-9967CB3F0C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333297"/>
                <a:ext cx="4619621" cy="3843666"/>
              </a:xfrm>
              <a:blipFill>
                <a:blip r:embed="rId2"/>
                <a:stretch>
                  <a:fillRect l="-1189" r="-1189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0C0DD70A-89F5-43AE-3EBD-1B179A21B0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74" b="7666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947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9FDF57-F614-32C9-E76C-E131F1B9D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da-DK"/>
              <a:t>Reagensglas 2 – Tilsætter Jern(III)Nitrat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D373C1BC-203C-E9A9-A0AC-33C1FEC09A6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2333297"/>
                <a:ext cx="4843508" cy="384366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2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2</m:t>
                      </m:r>
                      <m:r>
                        <a:rPr lang="da-DK" sz="12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𝐹</m:t>
                      </m:r>
                      <m:sSup>
                        <m:sSupPr>
                          <m:ctrlP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3+</m:t>
                          </m:r>
                        </m:sup>
                      </m:sSup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𝑙</m:t>
                      </m:r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)+6</m:t>
                      </m:r>
                      <m:r>
                        <a:rPr lang="da-DK" sz="12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𝑆𝐶</m:t>
                      </m:r>
                      <m:sSup>
                        <m:sSupPr>
                          <m:ctrlP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</m:sup>
                      </m:sSup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𝑎𝑞</m:t>
                      </m:r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)+6</m:t>
                      </m:r>
                      <m:r>
                        <a:rPr lang="da-DK" sz="12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𝐹𝑒</m:t>
                      </m:r>
                      <m:sSub>
                        <m:sSubPr>
                          <m:ctrlP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da-DK" sz="12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da-DK" sz="12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  <m:sSub>
                                <m:sSubPr>
                                  <m:ctrlPr>
                                    <a:rPr lang="da-DK" sz="12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a-DK" sz="12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𝑂</m:t>
                                  </m:r>
                                </m:e>
                                <m:sub>
                                  <m:r>
                                    <a:rPr lang="da-DK" sz="12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𝑠</m:t>
                      </m:r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)⇌6</m:t>
                      </m:r>
                      <m:r>
                        <a:rPr lang="da-DK" sz="12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𝐹𝑒𝑆𝐶</m:t>
                      </m:r>
                      <m:sSub>
                        <m:sSubPr>
                          <m:ctrlP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𝑠</m:t>
                      </m:r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)+18</m:t>
                      </m:r>
                      <m:r>
                        <a:rPr lang="da-DK" sz="12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𝑁</m:t>
                      </m:r>
                      <m:sSubSup>
                        <m:sSubSupPr>
                          <m:ctrlP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da-DK" sz="12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</m:sup>
                      </m:sSubSup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𝑎𝑞</m:t>
                      </m:r>
                      <m:r>
                        <a:rPr lang="da-DK" sz="12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da-DK" sz="2000" dirty="0"/>
              </a:p>
              <a:p>
                <a:r>
                  <a:rPr lang="da-DK" sz="2000" dirty="0"/>
                  <a:t>Hypotese</a:t>
                </a:r>
              </a:p>
              <a:p>
                <a:pPr marL="0" indent="0">
                  <a:buNone/>
                </a:pPr>
                <a:r>
                  <a:rPr lang="da-DK" sz="1400" dirty="0"/>
                  <a:t>Forventer en farveændring</a:t>
                </a:r>
              </a:p>
              <a:p>
                <a:r>
                  <a:rPr lang="da-DK" sz="2000" dirty="0"/>
                  <a:t>Observation</a:t>
                </a:r>
              </a:p>
              <a:p>
                <a:pPr marL="0" indent="0">
                  <a:buNone/>
                </a:pPr>
                <a:r>
                  <a:rPr lang="da-DK" sz="1400" dirty="0"/>
                  <a:t>Den skiftede til rød</a:t>
                </a:r>
              </a:p>
              <a:p>
                <a:r>
                  <a:rPr lang="da-DK" sz="2000" dirty="0"/>
                  <a:t>Forklaring</a:t>
                </a:r>
              </a:p>
              <a:p>
                <a:pPr marL="0" indent="0">
                  <a:buNone/>
                </a:pPr>
                <a:r>
                  <a:rPr lang="da-DK" sz="1400" dirty="0"/>
                  <a:t>Fe(NO3)3 reagere med KSCN</a:t>
                </a:r>
              </a:p>
            </p:txBody>
          </p:sp>
        </mc:Choice>
        <mc:Fallback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D373C1BC-203C-E9A9-A0AC-33C1FEC09A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2333297"/>
                <a:ext cx="4843508" cy="3843666"/>
              </a:xfrm>
              <a:blipFill>
                <a:blip r:embed="rId2"/>
                <a:stretch>
                  <a:fillRect l="-1134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22" name="Picture 2">
            <a:extLst>
              <a:ext uri="{FF2B5EF4-FFF2-40B4-BE49-F238E27FC236}">
                <a16:creationId xmlns:a16="http://schemas.microsoft.com/office/drawing/2014/main" id="{84707EFA-4A1C-5D8C-5360-694955A32B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88" b="16379"/>
          <a:stretch/>
        </p:blipFill>
        <p:spPr bwMode="auto"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2047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51838-48E2-BFC8-9040-212D71570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da-DK"/>
              <a:t>Reagensglas 3 – Tilsætter </a:t>
            </a:r>
            <a:r>
              <a:rPr lang="da-DK" err="1"/>
              <a:t>Ascorbinsyre</a:t>
            </a:r>
            <a:endParaRPr lang="da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EDF29DF-8528-87A0-D69C-4DAB0F52B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33297"/>
            <a:ext cx="3816096" cy="3843666"/>
          </a:xfrm>
        </p:spPr>
        <p:txBody>
          <a:bodyPr>
            <a:normAutofit/>
          </a:bodyPr>
          <a:lstStyle/>
          <a:p>
            <a:r>
              <a:rPr lang="da-DK" sz="2000" dirty="0"/>
              <a:t>Hypotese</a:t>
            </a:r>
          </a:p>
          <a:p>
            <a:pPr marL="0" indent="0">
              <a:buNone/>
            </a:pPr>
            <a:r>
              <a:rPr lang="da-DK" sz="1400" dirty="0"/>
              <a:t>Vi forventer ændring af farve</a:t>
            </a:r>
          </a:p>
          <a:p>
            <a:r>
              <a:rPr lang="da-DK" sz="2000" dirty="0"/>
              <a:t>Observation</a:t>
            </a:r>
          </a:p>
          <a:p>
            <a:pPr marL="0" indent="0">
              <a:buNone/>
            </a:pPr>
            <a:r>
              <a:rPr lang="da-DK" sz="1400" dirty="0"/>
              <a:t>Farven blev gennemsigtig</a:t>
            </a:r>
          </a:p>
          <a:p>
            <a:r>
              <a:rPr lang="da-DK" sz="2000" dirty="0"/>
              <a:t>Forklaring</a:t>
            </a:r>
          </a:p>
          <a:p>
            <a:pPr marL="0" indent="0">
              <a:buNone/>
            </a:pPr>
            <a:r>
              <a:rPr lang="da-DK" sz="1400" dirty="0" err="1"/>
              <a:t>Ascorbinsyre</a:t>
            </a:r>
            <a:r>
              <a:rPr lang="da-DK" sz="1400" dirty="0"/>
              <a:t> (reduktionsmiddel)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603EE9E-D879-8D4F-A4E0-8CEF7ED6CA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9" b="21297"/>
          <a:stretch/>
        </p:blipFill>
        <p:spPr bwMode="auto"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207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1CFAB42-C644-37F8-F607-8E8732FD2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da-DK" dirty="0"/>
              <a:t>Reagensglas 4 – Tilsætter </a:t>
            </a:r>
            <a:r>
              <a:rPr lang="da-DK" dirty="0" err="1"/>
              <a:t>Kaliumthiocyanat</a:t>
            </a:r>
            <a:endParaRPr lang="da-DK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C66390D8-7E03-E9CD-8EA9-B8FC5AADBC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7380" y="2324419"/>
                <a:ext cx="4619621" cy="3843666"/>
              </a:xfrm>
            </p:spPr>
            <p:txBody>
              <a:bodyPr>
                <a:normAutofit/>
              </a:bodyPr>
              <a:lstStyle/>
              <a:p>
                <a:r>
                  <a:rPr lang="da-DK" sz="2000" dirty="0"/>
                  <a:t>Hypotese</a:t>
                </a:r>
              </a:p>
              <a:p>
                <a:pPr marL="0" indent="0">
                  <a:buNone/>
                </a:pPr>
                <a:r>
                  <a:rPr lang="da-DK" sz="1400" dirty="0"/>
                  <a:t>KSCN er fast så derfor vil der ingen ændring være</a:t>
                </a:r>
              </a:p>
              <a:p>
                <a:r>
                  <a:rPr lang="da-DK" sz="2000" dirty="0"/>
                  <a:t>Observation</a:t>
                </a:r>
              </a:p>
              <a:p>
                <a:pPr marL="0" indent="0">
                  <a:buNone/>
                </a:pPr>
                <a:r>
                  <a:rPr lang="da-DK" sz="1400" dirty="0"/>
                  <a:t>Den blev mere mørkerød</a:t>
                </a:r>
              </a:p>
              <a:p>
                <a:r>
                  <a:rPr lang="da-DK" sz="2000" dirty="0"/>
                  <a:t>Forklaring</a:t>
                </a:r>
              </a:p>
              <a:p>
                <a:pPr marL="0" indent="0">
                  <a:buNone/>
                </a:pPr>
                <a:r>
                  <a:rPr lang="da-DK" sz="1400" dirty="0"/>
                  <a:t>Der bliver tilført en større koncentration af SCN og dermed produceres der mere </a:t>
                </a:r>
                <a:r>
                  <a:rPr lang="da-DK" sz="1400" dirty="0" err="1"/>
                  <a:t>FeSCN</a:t>
                </a:r>
                <a:r>
                  <a:rPr lang="da-DK" sz="1400" dirty="0"/>
                  <a:t> som sit modstand</a:t>
                </a:r>
              </a:p>
              <a:p>
                <a:pPr marL="0" indent="0">
                  <a:buNone/>
                </a:pPr>
                <a:endParaRPr lang="da-DK" sz="1400" b="0" i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a-DK" sz="1400" b="0" i="1"/>
                        <m:t>𝐹</m:t>
                      </m:r>
                      <m:sSup>
                        <m:sSupPr>
                          <m:ctrlPr>
                            <a:rPr lang="da-DK" sz="1400" i="1"/>
                          </m:ctrlPr>
                        </m:sSupPr>
                        <m:e>
                          <m:r>
                            <a:rPr lang="da-DK" sz="1400" b="0" i="1"/>
                            <m:t>𝑒</m:t>
                          </m:r>
                        </m:e>
                        <m:sup>
                          <m:r>
                            <a:rPr lang="da-DK" sz="1400" b="0" i="1"/>
                            <m:t>3+</m:t>
                          </m:r>
                        </m:sup>
                      </m:sSup>
                      <m:r>
                        <a:rPr lang="da-DK" sz="1400" b="0" i="1"/>
                        <m:t>+</m:t>
                      </m:r>
                      <m:r>
                        <a:rPr lang="da-DK" sz="1400" b="0" i="1"/>
                        <m:t>𝑆𝐶</m:t>
                      </m:r>
                      <m:sSup>
                        <m:sSupPr>
                          <m:ctrlPr>
                            <a:rPr lang="da-DK" sz="1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a-DK" sz="1400" b="0" i="1"/>
                            <m:t>𝑁</m:t>
                          </m:r>
                        </m:e>
                        <m:sup>
                          <m:r>
                            <a:rPr lang="da-DK" sz="1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da-DK" sz="1400" b="0" i="1"/>
                        <m:t>+</m:t>
                      </m:r>
                      <m:r>
                        <a:rPr lang="da-DK" sz="1400" b="0" i="1"/>
                        <m:t>𝐾𝑆𝐶𝑁</m:t>
                      </m:r>
                      <m:r>
                        <a:rPr lang="da-DK" sz="1400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da-DK" sz="1400" b="0" i="1" smtClean="0"/>
                        <m:t>⇌</m:t>
                      </m:r>
                      <m:r>
                        <a:rPr lang="da-DK" sz="1400" b="0" i="1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da-DK" sz="1400" b="0" i="1"/>
                        <m:t>𝐹𝑒𝑆𝐶</m:t>
                      </m:r>
                      <m:sSup>
                        <m:sSupPr>
                          <m:ctrlPr>
                            <a:rPr lang="da-DK" sz="1400" i="1"/>
                          </m:ctrlPr>
                        </m:sSupPr>
                        <m:e>
                          <m:r>
                            <a:rPr lang="da-DK" sz="1400" b="0" i="1"/>
                            <m:t>𝑁</m:t>
                          </m:r>
                        </m:e>
                        <m:sup>
                          <m:r>
                            <a:rPr lang="da-DK" sz="1400" b="0" i="1"/>
                            <m:t>2+</m:t>
                          </m:r>
                        </m:sup>
                      </m:sSup>
                    </m:oMath>
                  </m:oMathPara>
                </a14:m>
                <a:endParaRPr lang="da-DK" sz="1400" dirty="0"/>
              </a:p>
              <a:p>
                <a:pPr marL="0" indent="0">
                  <a:buNone/>
                </a:pPr>
                <a:r>
                  <a:rPr lang="da-DK" sz="1100" dirty="0"/>
                  <a:t>Grøn/brun    farveløs              forholdsvis rød</a:t>
                </a:r>
              </a:p>
            </p:txBody>
          </p:sp>
        </mc:Choice>
        <mc:Fallback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C66390D8-7E03-E9CD-8EA9-B8FC5AADBC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7380" y="2324419"/>
                <a:ext cx="4619621" cy="3843666"/>
              </a:xfrm>
              <a:blipFill>
                <a:blip r:embed="rId2"/>
                <a:stretch>
                  <a:fillRect l="-1189" t="-792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Billede 8">
            <a:extLst>
              <a:ext uri="{FF2B5EF4-FFF2-40B4-BE49-F238E27FC236}">
                <a16:creationId xmlns:a16="http://schemas.microsoft.com/office/drawing/2014/main" id="{E3B883E7-7B83-30CB-26B4-EA393F5446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412" r="-1" b="4243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88768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97C40E9-257A-1BBD-DB56-64E6412F3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da-DK" sz="3700"/>
              <a:t>Reagensglas 5 - Hjælpereaktion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3C1238B-9084-7258-0983-ABD46252F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33297"/>
            <a:ext cx="3816096" cy="3843666"/>
          </a:xfrm>
        </p:spPr>
        <p:txBody>
          <a:bodyPr>
            <a:normAutofit/>
          </a:bodyPr>
          <a:lstStyle/>
          <a:p>
            <a:r>
              <a:rPr lang="da-DK" sz="2000" dirty="0"/>
              <a:t>Hypotese</a:t>
            </a:r>
          </a:p>
          <a:p>
            <a:pPr marL="0" indent="0">
              <a:buNone/>
            </a:pPr>
            <a:r>
              <a:rPr lang="da-DK" sz="1200" dirty="0"/>
              <a:t>KSCN + AgNO3        Resultere i gennemsigtighed og bundfald</a:t>
            </a:r>
          </a:p>
          <a:p>
            <a:r>
              <a:rPr lang="da-DK" sz="2000" dirty="0"/>
              <a:t>Observation</a:t>
            </a:r>
          </a:p>
          <a:p>
            <a:pPr marL="0" indent="0">
              <a:buNone/>
            </a:pPr>
            <a:r>
              <a:rPr lang="da-DK" sz="1400"/>
              <a:t>Gennemsigtig med bundfald</a:t>
            </a:r>
          </a:p>
          <a:p>
            <a:r>
              <a:rPr lang="da-DK" sz="2000" dirty="0"/>
              <a:t>Forklaring</a:t>
            </a:r>
          </a:p>
          <a:p>
            <a:pPr marL="0" indent="0">
              <a:buNone/>
            </a:pPr>
            <a:r>
              <a:rPr lang="da-DK" sz="1400"/>
              <a:t>Der dannes bundfald + reaktionen forløber mod venstre, som dermed danner bundfald med SCN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BE79366-7269-AFCD-64C4-47E61179D4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67"/>
          <a:stretch/>
        </p:blipFill>
        <p:spPr bwMode="auto"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l: højre 3">
            <a:extLst>
              <a:ext uri="{FF2B5EF4-FFF2-40B4-BE49-F238E27FC236}">
                <a16:creationId xmlns:a16="http://schemas.microsoft.com/office/drawing/2014/main" id="{E7EAF422-8E19-D986-0483-4D7DD24FDD95}"/>
              </a:ext>
            </a:extLst>
          </p:cNvPr>
          <p:cNvSpPr/>
          <p:nvPr/>
        </p:nvSpPr>
        <p:spPr>
          <a:xfrm>
            <a:off x="2105911" y="2885243"/>
            <a:ext cx="257453" cy="4571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0136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7C6E10B-2159-516D-9952-5249929E5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da-DK"/>
              <a:t>Reagensglas 5 – Tilsætter Sølv(I)Nitrat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4EFD8300-F92F-214B-8DD9-01BAEF60B37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2333297"/>
                <a:ext cx="3888527" cy="384366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a-DK" sz="2000" dirty="0"/>
                  <a:t>Hypotese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12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𝐹</m:t>
                      </m:r>
                      <m:sSup>
                        <m:sSupPr>
                          <m:ctrlP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p>
                          </m:sSup>
                        </m:e>
                        <m:sup>
                          <m: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</m:sup>
                      </m:sSup>
                      <m:d>
                        <m:dPr>
                          <m:ctrlP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𝑎𝑞</m:t>
                          </m:r>
                        </m:e>
                      </m:d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𝑆𝐶𝑁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d>
                        <m:dPr>
                          <m:ctrlP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𝑎𝑞</m:t>
                          </m:r>
                        </m:e>
                      </m:d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𝐴𝑔𝑁𝑂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3 ⇌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𝐹𝑒𝑆𝐶</m:t>
                      </m:r>
                      <m:sSup>
                        <m:sSupPr>
                          <m:ctrlP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da-DK" sz="1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  <m:sup>
                          <m:r>
                            <a:rPr lang="da-DK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</m:sup>
                      </m:sSup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(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𝑎𝑞</m:t>
                      </m:r>
                      <m:r>
                        <a:rPr lang="da-DK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da-DK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da-DK" sz="12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  Grøn/brun	 farveløs	                 Forholdsvis rød</a:t>
                </a:r>
                <a:endParaRPr lang="da-DK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da-DK" sz="2000" dirty="0"/>
                  <a:t>Observation</a:t>
                </a:r>
              </a:p>
              <a:p>
                <a:pPr marL="0" indent="0">
                  <a:buNone/>
                </a:pPr>
                <a:r>
                  <a:rPr lang="da-DK" sz="1400"/>
                  <a:t>Lysere rød med bundfald</a:t>
                </a:r>
              </a:p>
              <a:p>
                <a:r>
                  <a:rPr lang="da-DK" sz="2000" dirty="0"/>
                  <a:t>Forklaring</a:t>
                </a:r>
              </a:p>
              <a:p>
                <a:pPr marL="0" indent="0">
                  <a:buNone/>
                </a:pPr>
                <a:r>
                  <a:rPr lang="da-DK" sz="1400"/>
                  <a:t>Som vist tidligere med hjælpe reaktionen så dannes der bundfald + reaktionen forløber mod venstre, som dermed danner bundfald med SCN</a:t>
                </a:r>
                <a:endParaRPr lang="da-DK" sz="1400" dirty="0"/>
              </a:p>
            </p:txBody>
          </p:sp>
        </mc:Choice>
        <mc:Fallback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4EFD8300-F92F-214B-8DD9-01BAEF60B37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2333297"/>
                <a:ext cx="3888527" cy="3843666"/>
              </a:xfrm>
              <a:blipFill>
                <a:blip r:embed="rId2"/>
                <a:stretch>
                  <a:fillRect l="-1727" t="-952" r="-628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>
            <a:extLst>
              <a:ext uri="{FF2B5EF4-FFF2-40B4-BE49-F238E27FC236}">
                <a16:creationId xmlns:a16="http://schemas.microsoft.com/office/drawing/2014/main" id="{89F27B71-ECBF-3E39-DB87-68CFF64501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20" b="23046"/>
          <a:stretch/>
        </p:blipFill>
        <p:spPr bwMode="auto"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387942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LightSeedRightStep">
      <a:dk1>
        <a:srgbClr val="000000"/>
      </a:dk1>
      <a:lt1>
        <a:srgbClr val="FFFFFF"/>
      </a:lt1>
      <a:dk2>
        <a:srgbClr val="412429"/>
      </a:dk2>
      <a:lt2>
        <a:srgbClr val="E8E2E5"/>
      </a:lt2>
      <a:accent1>
        <a:srgbClr val="32B775"/>
      </a:accent1>
      <a:accent2>
        <a:srgbClr val="36B1A7"/>
      </a:accent2>
      <a:accent3>
        <a:srgbClr val="34ABE8"/>
      </a:accent3>
      <a:accent4>
        <a:srgbClr val="4E74EB"/>
      </a:accent4>
      <a:accent5>
        <a:srgbClr val="846EEE"/>
      </a:accent5>
      <a:accent6>
        <a:srgbClr val="AA4EEB"/>
      </a:accent6>
      <a:hlink>
        <a:srgbClr val="AE698B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9AF74D067AA2441A3F07058C0889A4F" ma:contentTypeVersion="7" ma:contentTypeDescription="Opret et nyt dokument." ma:contentTypeScope="" ma:versionID="0c6f58350bd148d4e79fd89efaeb0d5b">
  <xsd:schema xmlns:xsd="http://www.w3.org/2001/XMLSchema" xmlns:xs="http://www.w3.org/2001/XMLSchema" xmlns:p="http://schemas.microsoft.com/office/2006/metadata/properties" xmlns:ns3="bde91202-9f97-4ac6-b7ae-c5f7c6a4d919" xmlns:ns4="1ccf1878-48c0-4eeb-b454-ed75ab49eeeb" targetNamespace="http://schemas.microsoft.com/office/2006/metadata/properties" ma:root="true" ma:fieldsID="e57ab4afc8cf8826a8330b5cc46c012b" ns3:_="" ns4:_="">
    <xsd:import namespace="bde91202-9f97-4ac6-b7ae-c5f7c6a4d919"/>
    <xsd:import namespace="1ccf1878-48c0-4eeb-b454-ed75ab49eee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e91202-9f97-4ac6-b7ae-c5f7c6a4d9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cf1878-48c0-4eeb-b454-ed75ab49eee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lt med detaljer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værdi for deling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de91202-9f97-4ac6-b7ae-c5f7c6a4d919" xsi:nil="true"/>
  </documentManagement>
</p:properties>
</file>

<file path=customXml/itemProps1.xml><?xml version="1.0" encoding="utf-8"?>
<ds:datastoreItem xmlns:ds="http://schemas.openxmlformats.org/officeDocument/2006/customXml" ds:itemID="{D6FD7AC8-D489-4CC3-B7EF-93C93B41938E}">
  <ds:schemaRefs>
    <ds:schemaRef ds:uri="1ccf1878-48c0-4eeb-b454-ed75ab49eeeb"/>
    <ds:schemaRef ds:uri="bde91202-9f97-4ac6-b7ae-c5f7c6a4d91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F21A78A-ABF8-46CB-825A-1169CBF7D3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C77AEA5-3B25-41BE-AD92-BB210139BED1}">
  <ds:schemaRefs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purl.org/dc/dcmitype/"/>
    <ds:schemaRef ds:uri="http://www.w3.org/XML/1998/namespace"/>
    <ds:schemaRef ds:uri="http://purl.org/dc/terms/"/>
    <ds:schemaRef ds:uri="http://schemas.microsoft.com/office/2006/metadata/properties"/>
    <ds:schemaRef ds:uri="bde91202-9f97-4ac6-b7ae-c5f7c6a4d919"/>
    <ds:schemaRef ds:uri="http://schemas.microsoft.com/office/infopath/2007/PartnerControls"/>
    <ds:schemaRef ds:uri="1ccf1878-48c0-4eeb-b454-ed75ab49eee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498</Words>
  <Application>Microsoft Office PowerPoint</Application>
  <PresentationFormat>Widescreen</PresentationFormat>
  <Paragraphs>86</Paragraphs>
  <Slides>13</Slides>
  <Notes>0</Notes>
  <HiddenSlides>0</HiddenSlides>
  <MMClips>1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13</vt:i4>
      </vt:variant>
    </vt:vector>
  </HeadingPairs>
  <TitlesOfParts>
    <vt:vector size="18" baseType="lpstr">
      <vt:lpstr>Arial</vt:lpstr>
      <vt:lpstr>Calibri</vt:lpstr>
      <vt:lpstr>Cambria Math</vt:lpstr>
      <vt:lpstr>Century Gothic</vt:lpstr>
      <vt:lpstr>BrushVTI</vt:lpstr>
      <vt:lpstr>Kemisk ligevægt og Le Chatelier</vt:lpstr>
      <vt:lpstr>Ligevægts konstanten</vt:lpstr>
      <vt:lpstr>Hvad er Le chatelier’s lov?</vt:lpstr>
      <vt:lpstr>Reagensglas 1 – Reference</vt:lpstr>
      <vt:lpstr>Reagensglas 2 – Tilsætter Jern(III)Nitrat</vt:lpstr>
      <vt:lpstr>Reagensglas 3 – Tilsætter Ascorbinsyre</vt:lpstr>
      <vt:lpstr>Reagensglas 4 – Tilsætter Kaliumthiocyanat</vt:lpstr>
      <vt:lpstr>Reagensglas 5 - Hjælpereaktion</vt:lpstr>
      <vt:lpstr>Reagensglas 5 – Tilsætter Sølv(I)Nitrat</vt:lpstr>
      <vt:lpstr>Reagensglas 6 + 7 – Opvarmning/Afkøling</vt:lpstr>
      <vt:lpstr>Bonus Slide</vt:lpstr>
      <vt:lpstr>Hypotese</vt:lpstr>
      <vt:lpstr>Konklusion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Nicklas R Barslund</dc:creator>
  <cp:lastModifiedBy>Nicklas Rønne Barslund</cp:lastModifiedBy>
  <cp:revision>2</cp:revision>
  <dcterms:created xsi:type="dcterms:W3CDTF">2023-10-10T06:22:58Z</dcterms:created>
  <dcterms:modified xsi:type="dcterms:W3CDTF">2023-10-10T14:48:54Z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0x010100D9AF74D067AA2441A3F07058C0889A4F</vt:lpwstr>
  </property>
</Properties>
</file>

<file path=docProps/thumbnail.jpeg>
</file>